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58" r:id="rId5"/>
    <p:sldId id="257" r:id="rId6"/>
    <p:sldId id="262" r:id="rId7"/>
    <p:sldId id="260"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7" d="100"/>
          <a:sy n="67" d="100"/>
        </p:scale>
        <p:origin x="5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3/22/2023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fr.vikidia.org/wiki/Asie" TargetMode="External"/><Relationship Id="rId13" Type="http://schemas.openxmlformats.org/officeDocument/2006/relationships/hyperlink" Target="https://fr.vikidia.org/wiki/Coran" TargetMode="External"/><Relationship Id="rId3" Type="http://schemas.openxmlformats.org/officeDocument/2006/relationships/hyperlink" Target="https://fr.vikidia.org/wiki/Ouest" TargetMode="External"/><Relationship Id="rId7" Type="http://schemas.openxmlformats.org/officeDocument/2006/relationships/hyperlink" Target="https://fr.vikidia.org/wiki/Afrique" TargetMode="External"/><Relationship Id="rId12" Type="http://schemas.openxmlformats.org/officeDocument/2006/relationships/hyperlink" Target="https://fr.vikidia.org/wiki/Hajj" TargetMode="External"/><Relationship Id="rId2" Type="http://schemas.openxmlformats.org/officeDocument/2006/relationships/hyperlink" Target="https://fr.vikidia.org/wiki/Arabe" TargetMode="External"/><Relationship Id="rId1" Type="http://schemas.openxmlformats.org/officeDocument/2006/relationships/slideLayout" Target="../slideLayouts/slideLayout2.xml"/><Relationship Id="rId6" Type="http://schemas.openxmlformats.org/officeDocument/2006/relationships/hyperlink" Target="https://fr.vikidia.org/wiki/Mer_Rouge" TargetMode="External"/><Relationship Id="rId11" Type="http://schemas.openxmlformats.org/officeDocument/2006/relationships/hyperlink" Target="https://fr.vikidia.org/wiki/P%C3%A9lerinage" TargetMode="External"/><Relationship Id="rId5" Type="http://schemas.openxmlformats.org/officeDocument/2006/relationships/hyperlink" Target="https://fr.vikidia.org/wiki/Djeddah" TargetMode="External"/><Relationship Id="rId10" Type="http://schemas.openxmlformats.org/officeDocument/2006/relationships/hyperlink" Target="https://fr.vikidia.org/wiki/M%C3%A9dine" TargetMode="External"/><Relationship Id="rId4" Type="http://schemas.openxmlformats.org/officeDocument/2006/relationships/hyperlink" Target="https://fr.vikidia.org/wiki/Arabie_saoudite" TargetMode="External"/><Relationship Id="rId9" Type="http://schemas.openxmlformats.org/officeDocument/2006/relationships/hyperlink" Target="https://fr.vikidia.org/wiki/Islam" TargetMode="External"/><Relationship Id="rId14" Type="http://schemas.openxmlformats.org/officeDocument/2006/relationships/hyperlink" Target="https://fr.vikidia.org/wiki/Kaab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fr.wikipedia.org/wiki/Saoum" TargetMode="External"/><Relationship Id="rId3" Type="http://schemas.openxmlformats.org/officeDocument/2006/relationships/hyperlink" Target="https://fr.wikipedia.org/wiki/Mahomet" TargetMode="External"/><Relationship Id="rId7" Type="http://schemas.openxmlformats.org/officeDocument/2006/relationships/hyperlink" Target="https://fr.wikipedia.org/wiki/Ramadan" TargetMode="External"/><Relationship Id="rId2" Type="http://schemas.openxmlformats.org/officeDocument/2006/relationships/hyperlink" Target="https://fr.wikipedia.org/wiki/Tawhid" TargetMode="External"/><Relationship Id="rId1" Type="http://schemas.openxmlformats.org/officeDocument/2006/relationships/slideLayout" Target="../slideLayouts/slideLayout2.xml"/><Relationship Id="rId6" Type="http://schemas.openxmlformats.org/officeDocument/2006/relationships/hyperlink" Target="https://fr.wikipedia.org/wiki/Zakat" TargetMode="External"/><Relationship Id="rId5" Type="http://schemas.openxmlformats.org/officeDocument/2006/relationships/hyperlink" Target="https://fr.wikipedia.org/wiki/Salat_(islam)" TargetMode="External"/><Relationship Id="rId10" Type="http://schemas.openxmlformats.org/officeDocument/2006/relationships/hyperlink" Target="https://fr.wikipedia.org/wiki/Hajj" TargetMode="External"/><Relationship Id="rId4" Type="http://schemas.openxmlformats.org/officeDocument/2006/relationships/hyperlink" Target="https://fr.wikipedia.org/wiki/Chahada" TargetMode="External"/><Relationship Id="rId9" Type="http://schemas.openxmlformats.org/officeDocument/2006/relationships/hyperlink" Target="https://fr.wikipedia.org/wiki/La_Mecq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71222" y="285152"/>
            <a:ext cx="7447791" cy="1513959"/>
          </a:xfrm>
        </p:spPr>
        <p:txBody>
          <a:bodyPr/>
          <a:lstStyle/>
          <a:p>
            <a:r>
              <a:rPr lang="fr-FR" dirty="0"/>
              <a:t>Le pèlerinage à la </a:t>
            </a:r>
            <a:r>
              <a:rPr lang="fr-FR" dirty="0" err="1"/>
              <a:t>mecque</a:t>
            </a:r>
            <a:endParaRPr lang="fr-FR" dirty="0"/>
          </a:p>
        </p:txBody>
      </p:sp>
      <p:pic>
        <p:nvPicPr>
          <p:cNvPr id="1026" name="Picture 2" descr="Le week-end du Hadjj à La Mecque - Journal des Français à l'étr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222" y="2162115"/>
            <a:ext cx="7361505" cy="389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9115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Biographie de la Mecque :</a:t>
            </a:r>
          </a:p>
        </p:txBody>
      </p:sp>
      <p:sp>
        <p:nvSpPr>
          <p:cNvPr id="3" name="Espace réservé du contenu 2"/>
          <p:cNvSpPr>
            <a:spLocks noGrp="1"/>
          </p:cNvSpPr>
          <p:nvPr>
            <p:ph idx="1"/>
          </p:nvPr>
        </p:nvSpPr>
        <p:spPr/>
        <p:txBody>
          <a:bodyPr>
            <a:normAutofit fontScale="85000" lnSpcReduction="20000"/>
          </a:bodyPr>
          <a:lstStyle/>
          <a:p>
            <a:r>
              <a:rPr lang="fr-FR" b="1" dirty="0">
                <a:effectLst/>
              </a:rPr>
              <a:t>La Mecque</a:t>
            </a:r>
            <a:r>
              <a:rPr lang="fr-FR" dirty="0">
                <a:effectLst/>
              </a:rPr>
              <a:t> ou </a:t>
            </a:r>
            <a:r>
              <a:rPr lang="fr-FR" b="1" dirty="0">
                <a:effectLst/>
              </a:rPr>
              <a:t>La </a:t>
            </a:r>
            <a:r>
              <a:rPr lang="fr-FR" b="1" dirty="0" err="1">
                <a:effectLst/>
              </a:rPr>
              <a:t>Mekke</a:t>
            </a:r>
            <a:r>
              <a:rPr lang="fr-FR" dirty="0">
                <a:effectLst/>
              </a:rPr>
              <a:t> (</a:t>
            </a:r>
            <a:r>
              <a:rPr lang="fr-FR" i="1" dirty="0" err="1">
                <a:effectLst/>
              </a:rPr>
              <a:t>makka</a:t>
            </a:r>
            <a:r>
              <a:rPr lang="fr-FR" dirty="0">
                <a:effectLst/>
              </a:rPr>
              <a:t> en </a:t>
            </a:r>
            <a:r>
              <a:rPr lang="fr-FR" dirty="0">
                <a:solidFill>
                  <a:schemeClr val="bg1"/>
                </a:solidFill>
                <a:effectLst/>
                <a:hlinkClick r:id="rId2" tooltip="Arabe"/>
              </a:rPr>
              <a:t>arabe</a:t>
            </a:r>
            <a:r>
              <a:rPr lang="fr-FR" dirty="0">
                <a:effectLst/>
              </a:rPr>
              <a:t>) est une ville de l'</a:t>
            </a:r>
            <a:r>
              <a:rPr lang="fr-FR" dirty="0">
                <a:effectLst/>
                <a:hlinkClick r:id="rId3" tooltip="Ouest"/>
              </a:rPr>
              <a:t>Ouest</a:t>
            </a:r>
            <a:r>
              <a:rPr lang="fr-FR" dirty="0">
                <a:effectLst/>
              </a:rPr>
              <a:t> de l'</a:t>
            </a:r>
            <a:r>
              <a:rPr lang="fr-FR" dirty="0">
                <a:effectLst/>
                <a:hlinkClick r:id="rId4" tooltip="Arabie saoudite"/>
              </a:rPr>
              <a:t>Arabie saoudite</a:t>
            </a:r>
            <a:r>
              <a:rPr lang="fr-FR" dirty="0">
                <a:effectLst/>
              </a:rPr>
              <a:t>, à 66 km de </a:t>
            </a:r>
            <a:r>
              <a:rPr lang="fr-FR" dirty="0">
                <a:effectLst/>
                <a:hlinkClick r:id="rId5" tooltip="Djeddah"/>
              </a:rPr>
              <a:t>Djeddah</a:t>
            </a:r>
            <a:r>
              <a:rPr lang="fr-FR" dirty="0">
                <a:effectLst/>
              </a:rPr>
              <a:t>, sur la </a:t>
            </a:r>
            <a:r>
              <a:rPr lang="fr-FR" dirty="0">
                <a:effectLst/>
                <a:hlinkClick r:id="rId6" tooltip="Mer Rouge"/>
              </a:rPr>
              <a:t>mer Rouge</a:t>
            </a:r>
            <a:r>
              <a:rPr lang="fr-FR" dirty="0">
                <a:effectLst/>
              </a:rPr>
              <a:t> (mer séparant l'</a:t>
            </a:r>
            <a:r>
              <a:rPr lang="fr-FR" dirty="0">
                <a:effectLst/>
                <a:hlinkClick r:id="rId7" tooltip="Afrique"/>
              </a:rPr>
              <a:t>Afrique</a:t>
            </a:r>
            <a:r>
              <a:rPr lang="fr-FR" dirty="0">
                <a:effectLst/>
              </a:rPr>
              <a:t> et l'</a:t>
            </a:r>
            <a:r>
              <a:rPr lang="fr-FR" dirty="0">
                <a:effectLst/>
                <a:hlinkClick r:id="rId8" tooltip="Asie"/>
              </a:rPr>
              <a:t>Asie</a:t>
            </a:r>
            <a:r>
              <a:rPr lang="fr-FR" dirty="0">
                <a:effectLst/>
              </a:rPr>
              <a:t>).</a:t>
            </a:r>
          </a:p>
          <a:p>
            <a:r>
              <a:rPr lang="fr-FR" dirty="0">
                <a:effectLst/>
              </a:rPr>
              <a:t>La Mecque, ville la plus sacrée de l'</a:t>
            </a:r>
            <a:r>
              <a:rPr lang="fr-FR" dirty="0">
                <a:effectLst/>
                <a:hlinkClick r:id="rId9" tooltip="Islam"/>
              </a:rPr>
              <a:t>islam</a:t>
            </a:r>
            <a:r>
              <a:rPr lang="fr-FR" dirty="0">
                <a:effectLst/>
              </a:rPr>
              <a:t> (avant </a:t>
            </a:r>
            <a:r>
              <a:rPr lang="fr-FR" dirty="0">
                <a:effectLst/>
                <a:hlinkClick r:id="rId10" tooltip="Médine"/>
              </a:rPr>
              <a:t>Médine</a:t>
            </a:r>
            <a:r>
              <a:rPr lang="fr-FR" dirty="0">
                <a:effectLst/>
              </a:rPr>
              <a:t>, à 338 km plus au nord), est aussi la direction vers laquelle les musulmans qui prient se tournent au cours de leurs prières. Les fidèles doivent s'y rendre une fois dans leur vie pour pratiquer le </a:t>
            </a:r>
            <a:r>
              <a:rPr lang="fr-FR" dirty="0">
                <a:effectLst/>
                <a:hlinkClick r:id="rId11" tooltip="Pélerinage"/>
              </a:rPr>
              <a:t>pèlerinage</a:t>
            </a:r>
            <a:r>
              <a:rPr lang="fr-FR" dirty="0">
                <a:effectLst/>
              </a:rPr>
              <a:t> du </a:t>
            </a:r>
            <a:r>
              <a:rPr lang="fr-FR" dirty="0">
                <a:effectLst/>
                <a:hlinkClick r:id="rId12" tooltip="Hajj"/>
              </a:rPr>
              <a:t>hajj</a:t>
            </a:r>
            <a:r>
              <a:rPr lang="fr-FR" dirty="0">
                <a:effectLst/>
              </a:rPr>
              <a:t>.</a:t>
            </a:r>
          </a:p>
          <a:p>
            <a:r>
              <a:rPr lang="fr-FR" dirty="0">
                <a:effectLst/>
              </a:rPr>
              <a:t>D'après le </a:t>
            </a:r>
            <a:r>
              <a:rPr lang="fr-FR" dirty="0">
                <a:effectLst/>
                <a:hlinkClick r:id="rId13" tooltip="Coran"/>
              </a:rPr>
              <a:t>Coran</a:t>
            </a:r>
            <a:r>
              <a:rPr lang="fr-FR" dirty="0">
                <a:effectLst/>
              </a:rPr>
              <a:t>, la « pierre noire » mise dans la </a:t>
            </a:r>
            <a:r>
              <a:rPr lang="fr-FR" dirty="0">
                <a:effectLst/>
                <a:hlinkClick r:id="rId14" tooltip="Kaaba"/>
              </a:rPr>
              <a:t>Kaaba</a:t>
            </a:r>
            <a:r>
              <a:rPr lang="fr-FR" dirty="0">
                <a:effectLst/>
              </a:rPr>
              <a:t>, qui, selon leur tradition, aurait été donnée à Adam et Eve par l'ange Gabriel.</a:t>
            </a:r>
          </a:p>
          <a:p>
            <a:r>
              <a:rPr lang="fr-FR" dirty="0">
                <a:effectLst/>
              </a:rPr>
              <a:t>Elle a une population de plus d'un million d'habitants.</a:t>
            </a:r>
          </a:p>
          <a:p>
            <a:r>
              <a:rPr lang="fr-FR" dirty="0">
                <a:effectLst/>
              </a:rPr>
              <a:t>L'accès à la ville est réservé aux musulmans</a:t>
            </a:r>
          </a:p>
          <a:p>
            <a:r>
              <a:rPr lang="fr-FR" dirty="0">
                <a:effectLst/>
              </a:rPr>
              <a:t>D'après les traditions musulmanes, la ville aurait été crée avant l’avènement de l'Islam. La source la plus proche de la ville qui est son origine aurait été crée par une intervention divine.</a:t>
            </a:r>
          </a:p>
        </p:txBody>
      </p:sp>
    </p:spTree>
    <p:extLst>
      <p:ext uri="{BB962C8B-B14F-4D97-AF65-F5344CB8AC3E}">
        <p14:creationId xmlns:p14="http://schemas.microsoft.com/office/powerpoint/2010/main" val="3220317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Un voyage vers la </a:t>
            </a:r>
            <a:r>
              <a:rPr lang="fr-FR" dirty="0" err="1"/>
              <a:t>mecqUE</a:t>
            </a:r>
            <a:r>
              <a:rPr lang="fr-FR" dirty="0"/>
              <a:t> :</a:t>
            </a:r>
            <a:br>
              <a:rPr lang="fr-FR" dirty="0"/>
            </a:br>
            <a:r>
              <a:rPr lang="fr-FR" dirty="0"/>
              <a:t>le précieux sésame pour partir</a:t>
            </a:r>
          </a:p>
        </p:txBody>
      </p:sp>
      <p:sp>
        <p:nvSpPr>
          <p:cNvPr id="3" name="Espace réservé du contenu 2"/>
          <p:cNvSpPr>
            <a:spLocks noGrp="1"/>
          </p:cNvSpPr>
          <p:nvPr>
            <p:ph idx="1"/>
          </p:nvPr>
        </p:nvSpPr>
        <p:spPr/>
        <p:txBody>
          <a:bodyPr/>
          <a:lstStyle/>
          <a:p>
            <a:pPr marL="0" indent="0">
              <a:buNone/>
            </a:pPr>
            <a:r>
              <a:rPr lang="fr-FR" dirty="0"/>
              <a:t>Tout musulman qui en a les moyens est tenu de l’accomplir a u moins une fois dans sa vie. </a:t>
            </a:r>
          </a:p>
          <a:p>
            <a:pPr marL="0" indent="0">
              <a:buNone/>
            </a:pPr>
            <a:r>
              <a:rPr lang="fr-FR" dirty="0"/>
              <a:t>Gratuit, le visa spécial pour le « Hajj » s'obtient uniquement auprès de l'ambassade d'Arabie Saoudite en France. Une fois sur place, il permet de se déplacer dans les lieux saints de la Mecque. Sa durée de validité est d'un mois et il est nécessaire d'avoir un passeport en cours de validité pour l'obtenir.</a:t>
            </a:r>
          </a:p>
        </p:txBody>
      </p:sp>
    </p:spTree>
    <p:extLst>
      <p:ext uri="{BB962C8B-B14F-4D97-AF65-F5344CB8AC3E}">
        <p14:creationId xmlns:p14="http://schemas.microsoft.com/office/powerpoint/2010/main" val="3691641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a:t>
            </a:r>
            <a:r>
              <a:rPr lang="fr-FR" dirty="0" err="1"/>
              <a:t>EST-ce</a:t>
            </a:r>
            <a:r>
              <a:rPr lang="fr-FR" dirty="0"/>
              <a:t> que le pèlerinage ?</a:t>
            </a:r>
          </a:p>
        </p:txBody>
      </p:sp>
      <p:sp>
        <p:nvSpPr>
          <p:cNvPr id="3" name="Espace réservé du contenu 2"/>
          <p:cNvSpPr>
            <a:spLocks noGrp="1"/>
          </p:cNvSpPr>
          <p:nvPr>
            <p:ph idx="1"/>
          </p:nvPr>
        </p:nvSpPr>
        <p:spPr/>
        <p:txBody>
          <a:bodyPr/>
          <a:lstStyle/>
          <a:p>
            <a:pPr marL="0" indent="0">
              <a:buNone/>
            </a:pPr>
            <a:r>
              <a:rPr lang="fr-FR" dirty="0"/>
              <a:t>le voyage de toute une vie pour chaque musulman. Chacun d’entre eux doit l’effectuer au moins une fois dans sa vie.</a:t>
            </a:r>
          </a:p>
          <a:p>
            <a:pPr marL="0" indent="0">
              <a:buNone/>
            </a:pPr>
            <a:r>
              <a:rPr lang="fr-FR" dirty="0"/>
              <a:t>Le « grand » pèlerinage : le « Hajj »</a:t>
            </a:r>
          </a:p>
          <a:p>
            <a:pPr marL="0" indent="0">
              <a:buNone/>
            </a:pPr>
            <a:r>
              <a:rPr lang="fr-FR" dirty="0"/>
              <a:t>L'Islam rend obligatoire pour chaque musulman le grand pèlerinage à la</a:t>
            </a:r>
          </a:p>
          <a:p>
            <a:pPr marL="0" indent="0">
              <a:buNone/>
            </a:pPr>
            <a:r>
              <a:rPr lang="fr-FR" dirty="0"/>
              <a:t>Mecque qui se déroule le dernier mois du calendrier musulman.</a:t>
            </a:r>
          </a:p>
        </p:txBody>
      </p:sp>
    </p:spTree>
    <p:extLst>
      <p:ext uri="{BB962C8B-B14F-4D97-AF65-F5344CB8AC3E}">
        <p14:creationId xmlns:p14="http://schemas.microsoft.com/office/powerpoint/2010/main" val="1571920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effectLst/>
              </a:rPr>
              <a:t>5 piliers !</a:t>
            </a:r>
          </a:p>
        </p:txBody>
      </p:sp>
      <p:sp>
        <p:nvSpPr>
          <p:cNvPr id="3" name="Espace réservé du contenu 2"/>
          <p:cNvSpPr>
            <a:spLocks noGrp="1"/>
          </p:cNvSpPr>
          <p:nvPr>
            <p:ph idx="1"/>
          </p:nvPr>
        </p:nvSpPr>
        <p:spPr/>
        <p:txBody>
          <a:bodyPr>
            <a:normAutofit lnSpcReduction="10000"/>
          </a:bodyPr>
          <a:lstStyle/>
          <a:p>
            <a:r>
              <a:rPr lang="fr-FR" dirty="0">
                <a:effectLst/>
              </a:rPr>
              <a:t>L'attestation de foi en l'existence et l'</a:t>
            </a:r>
            <a:r>
              <a:rPr lang="fr-FR" dirty="0">
                <a:effectLst/>
                <a:hlinkClick r:id="rId2" tooltip="Tawhid"/>
              </a:rPr>
              <a:t>unicité</a:t>
            </a:r>
            <a:r>
              <a:rPr lang="fr-FR" dirty="0">
                <a:effectLst/>
              </a:rPr>
              <a:t> de Dieu, et en la prophétie de </a:t>
            </a:r>
            <a:r>
              <a:rPr lang="fr-FR" dirty="0">
                <a:effectLst/>
                <a:hlinkClick r:id="rId3" tooltip="Mahomet"/>
              </a:rPr>
              <a:t>Mahomet</a:t>
            </a:r>
            <a:r>
              <a:rPr lang="fr-FR" dirty="0">
                <a:effectLst/>
              </a:rPr>
              <a:t> (</a:t>
            </a:r>
            <a:r>
              <a:rPr lang="fr-FR" i="1" dirty="0" err="1">
                <a:effectLst/>
                <a:hlinkClick r:id="rId4" tooltip="Chahada"/>
              </a:rPr>
              <a:t>chahada</a:t>
            </a:r>
            <a:r>
              <a:rPr lang="fr-FR" dirty="0">
                <a:effectLst/>
              </a:rPr>
              <a:t>) ;</a:t>
            </a:r>
          </a:p>
          <a:p>
            <a:r>
              <a:rPr lang="fr-FR" dirty="0">
                <a:effectLst/>
              </a:rPr>
              <a:t>Les cinq prières quotidiennes (</a:t>
            </a:r>
            <a:r>
              <a:rPr lang="fr-FR" i="1" dirty="0">
                <a:effectLst/>
                <a:hlinkClick r:id="rId5" tooltip="Salat (islam)"/>
              </a:rPr>
              <a:t>salat</a:t>
            </a:r>
            <a:r>
              <a:rPr lang="fr-FR" dirty="0">
                <a:effectLst/>
              </a:rPr>
              <a:t>) ;</a:t>
            </a:r>
          </a:p>
          <a:p>
            <a:r>
              <a:rPr lang="fr-FR" dirty="0">
                <a:effectLst/>
              </a:rPr>
              <a:t>L'aumône (</a:t>
            </a:r>
            <a:r>
              <a:rPr lang="fr-FR" i="1" dirty="0">
                <a:effectLst/>
                <a:hlinkClick r:id="rId6" tooltip="Zakat"/>
              </a:rPr>
              <a:t>zakat</a:t>
            </a:r>
            <a:r>
              <a:rPr lang="fr-FR" dirty="0">
                <a:effectLst/>
              </a:rPr>
              <a:t>) aux nécessiteux dans les proportions prescrites en fonction de ses moyens ;</a:t>
            </a:r>
          </a:p>
          <a:p>
            <a:r>
              <a:rPr lang="fr-FR" dirty="0">
                <a:effectLst/>
              </a:rPr>
              <a:t>Le jeûne du mois de </a:t>
            </a:r>
            <a:r>
              <a:rPr lang="fr-FR" dirty="0">
                <a:effectLst/>
                <a:hlinkClick r:id="rId7" tooltip="Ramadan"/>
              </a:rPr>
              <a:t>ramadan</a:t>
            </a:r>
            <a:r>
              <a:rPr lang="fr-FR" dirty="0">
                <a:effectLst/>
              </a:rPr>
              <a:t> (</a:t>
            </a:r>
            <a:r>
              <a:rPr lang="fr-FR" i="1" dirty="0" err="1">
                <a:effectLst/>
                <a:hlinkClick r:id="rId8" tooltip="Saoum"/>
              </a:rPr>
              <a:t>saoum</a:t>
            </a:r>
            <a:r>
              <a:rPr lang="fr-FR" dirty="0">
                <a:effectLst/>
              </a:rPr>
              <a:t> ou </a:t>
            </a:r>
            <a:r>
              <a:rPr lang="fr-FR" i="1" dirty="0" err="1">
                <a:effectLst/>
              </a:rPr>
              <a:t>siyam</a:t>
            </a:r>
            <a:r>
              <a:rPr lang="fr-FR" dirty="0">
                <a:effectLst/>
              </a:rPr>
              <a:t>), qui dure de l'aube au coucher du soleil ;</a:t>
            </a:r>
          </a:p>
          <a:p>
            <a:r>
              <a:rPr lang="fr-FR" dirty="0">
                <a:effectLst/>
              </a:rPr>
              <a:t>Le pèlerinage à </a:t>
            </a:r>
            <a:r>
              <a:rPr lang="fr-FR" dirty="0">
                <a:effectLst/>
                <a:hlinkClick r:id="rId9" tooltip="La Mecque"/>
              </a:rPr>
              <a:t>La Mecque</a:t>
            </a:r>
            <a:r>
              <a:rPr lang="fr-FR" dirty="0">
                <a:effectLst/>
              </a:rPr>
              <a:t> (</a:t>
            </a:r>
            <a:r>
              <a:rPr lang="fr-FR" i="1" dirty="0">
                <a:effectLst/>
                <a:hlinkClick r:id="rId10" tooltip="Hajj"/>
              </a:rPr>
              <a:t>hajj</a:t>
            </a:r>
            <a:r>
              <a:rPr lang="fr-FR" dirty="0">
                <a:effectLst/>
              </a:rPr>
              <a:t>), qui doit s'effectuer au moins une fois dans sa vie, si le croyant en a les moyens physiques et matériels.</a:t>
            </a:r>
          </a:p>
          <a:p>
            <a:endParaRPr lang="fr-FR" dirty="0"/>
          </a:p>
        </p:txBody>
      </p:sp>
    </p:spTree>
    <p:extLst>
      <p:ext uri="{BB962C8B-B14F-4D97-AF65-F5344CB8AC3E}">
        <p14:creationId xmlns:p14="http://schemas.microsoft.com/office/powerpoint/2010/main" val="1864085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5 jours de pèlerinage :</a:t>
            </a:r>
          </a:p>
        </p:txBody>
      </p:sp>
      <p:sp>
        <p:nvSpPr>
          <p:cNvPr id="3" name="Espace réservé du contenu 2"/>
          <p:cNvSpPr>
            <a:spLocks noGrp="1"/>
          </p:cNvSpPr>
          <p:nvPr>
            <p:ph idx="1"/>
          </p:nvPr>
        </p:nvSpPr>
        <p:spPr/>
        <p:txBody>
          <a:bodyPr>
            <a:normAutofit fontScale="92500" lnSpcReduction="20000"/>
          </a:bodyPr>
          <a:lstStyle/>
          <a:p>
            <a:r>
              <a:rPr lang="fr-FR" dirty="0"/>
              <a:t>1</a:t>
            </a:r>
            <a:r>
              <a:rPr lang="fr-FR" baseline="30000" dirty="0"/>
              <a:t>er</a:t>
            </a:r>
            <a:r>
              <a:rPr lang="fr-FR" dirty="0"/>
              <a:t> jour : Les hommes revêtent l’</a:t>
            </a:r>
            <a:r>
              <a:rPr lang="fr-FR" dirty="0" err="1"/>
              <a:t>ihram</a:t>
            </a:r>
            <a:r>
              <a:rPr lang="fr-FR" dirty="0"/>
              <a:t>, 2 pièces de tissu non cousues. Les femmes sont totalement couvertes sauf mains et visage. Le pèlerin effectue la circumambulation (7 tours autour de la </a:t>
            </a:r>
            <a:r>
              <a:rPr lang="fr-FR" dirty="0" err="1"/>
              <a:t>kaaba</a:t>
            </a:r>
            <a:r>
              <a:rPr lang="fr-FR" dirty="0"/>
              <a:t>, lieu sacré du culte musulman). Ainsi, se prosternent les croyants devant elle lors des 5 prières quotidiennes.</a:t>
            </a:r>
          </a:p>
          <a:p>
            <a:r>
              <a:rPr lang="fr-FR" dirty="0"/>
              <a:t>2</a:t>
            </a:r>
            <a:r>
              <a:rPr lang="fr-FR" baseline="30000" dirty="0"/>
              <a:t>ème</a:t>
            </a:r>
            <a:r>
              <a:rPr lang="fr-FR" dirty="0"/>
              <a:t> jour : Rassemblement des fidèles sur le mont Arafat jusqu’au soleil couchant, journée la plus intense du hajj. Ensuite, ils se dirigent à </a:t>
            </a:r>
            <a:r>
              <a:rPr lang="fr-FR" dirty="0" err="1"/>
              <a:t>Mouzdalifah</a:t>
            </a:r>
            <a:r>
              <a:rPr lang="fr-FR" dirty="0"/>
              <a:t> et se munissent de cailloux.</a:t>
            </a:r>
          </a:p>
          <a:p>
            <a:r>
              <a:rPr lang="fr-FR" dirty="0"/>
              <a:t>3</a:t>
            </a:r>
            <a:r>
              <a:rPr lang="fr-FR" baseline="30000" dirty="0"/>
              <a:t>ème</a:t>
            </a:r>
            <a:r>
              <a:rPr lang="fr-FR" dirty="0"/>
              <a:t> jour : Le pèlerin effectue le rituel de la lapidation de Satan en jetant des </a:t>
            </a:r>
            <a:r>
              <a:rPr lang="fr-FR" dirty="0" err="1"/>
              <a:t>pières</a:t>
            </a:r>
            <a:r>
              <a:rPr lang="fr-FR" dirty="0"/>
              <a:t> sur 3 stèles qui symbolisent le diable puis retournent à la Mecque afin d’effectuer une circumambulation.</a:t>
            </a:r>
          </a:p>
          <a:p>
            <a:r>
              <a:rPr lang="fr-FR" dirty="0"/>
              <a:t>4 et 5</a:t>
            </a:r>
            <a:r>
              <a:rPr lang="fr-FR" baseline="30000" dirty="0"/>
              <a:t>ème</a:t>
            </a:r>
            <a:r>
              <a:rPr lang="fr-FR" dirty="0"/>
              <a:t> jour: Chaque jour, le pèlerin lapide les 3 stèles puis effectue une circumambulation d’adieu.</a:t>
            </a:r>
          </a:p>
          <a:p>
            <a:pPr marL="0" indent="0">
              <a:buNone/>
            </a:pPr>
            <a:endParaRPr lang="fr-FR" dirty="0"/>
          </a:p>
          <a:p>
            <a:endParaRPr lang="fr-FR" dirty="0"/>
          </a:p>
        </p:txBody>
      </p:sp>
    </p:spTree>
    <p:extLst>
      <p:ext uri="{BB962C8B-B14F-4D97-AF65-F5344CB8AC3E}">
        <p14:creationId xmlns:p14="http://schemas.microsoft.com/office/powerpoint/2010/main" val="21744549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petit pèlerinage (la </a:t>
            </a:r>
            <a:r>
              <a:rPr lang="fr-FR" dirty="0" err="1"/>
              <a:t>omra</a:t>
            </a:r>
            <a:r>
              <a:rPr lang="fr-FR" dirty="0"/>
              <a:t>)</a:t>
            </a:r>
          </a:p>
        </p:txBody>
      </p:sp>
      <p:sp>
        <p:nvSpPr>
          <p:cNvPr id="3" name="Espace réservé du contenu 2"/>
          <p:cNvSpPr>
            <a:spLocks noGrp="1"/>
          </p:cNvSpPr>
          <p:nvPr>
            <p:ph idx="1"/>
          </p:nvPr>
        </p:nvSpPr>
        <p:spPr/>
        <p:txBody>
          <a:bodyPr/>
          <a:lstStyle/>
          <a:p>
            <a:r>
              <a:rPr lang="fr-FR" dirty="0">
                <a:effectLst/>
              </a:rPr>
              <a:t>L’étymologie du terme ‘</a:t>
            </a:r>
            <a:r>
              <a:rPr lang="fr-FR" b="1" dirty="0" err="1">
                <a:effectLst/>
              </a:rPr>
              <a:t>Omra</a:t>
            </a:r>
            <a:r>
              <a:rPr lang="fr-FR" dirty="0">
                <a:effectLst/>
              </a:rPr>
              <a:t> signifie « visite » mais son sens religieux est le fait de  visiter la Maison Sacrée de Dieu</a:t>
            </a:r>
          </a:p>
          <a:p>
            <a:r>
              <a:rPr lang="fr-FR" dirty="0">
                <a:effectLst/>
              </a:rPr>
              <a:t>le faire exclusivement en état de sacralisation (</a:t>
            </a:r>
            <a:r>
              <a:rPr lang="fr-FR" dirty="0" err="1">
                <a:effectLst/>
              </a:rPr>
              <a:t>ihram</a:t>
            </a:r>
            <a:r>
              <a:rPr lang="fr-FR" dirty="0">
                <a:effectLst/>
              </a:rPr>
              <a:t>), avec tout ce que cela implique comme pratiques dévotionnelles, </a:t>
            </a:r>
          </a:p>
          <a:p>
            <a:r>
              <a:rPr lang="fr-FR" dirty="0">
                <a:effectLst/>
              </a:rPr>
              <a:t>processions rituelles autour de la Ka’ba, </a:t>
            </a:r>
          </a:p>
          <a:p>
            <a:r>
              <a:rPr lang="fr-FR" dirty="0">
                <a:effectLst/>
              </a:rPr>
              <a:t>va-et-vient entre les monts as-</a:t>
            </a:r>
            <a:r>
              <a:rPr lang="fr-FR" dirty="0" err="1">
                <a:effectLst/>
              </a:rPr>
              <a:t>Safa</a:t>
            </a:r>
            <a:r>
              <a:rPr lang="fr-FR" dirty="0">
                <a:effectLst/>
              </a:rPr>
              <a:t> et al-</a:t>
            </a:r>
            <a:r>
              <a:rPr lang="fr-FR" dirty="0" err="1">
                <a:effectLst/>
              </a:rPr>
              <a:t>Marwa</a:t>
            </a:r>
            <a:r>
              <a:rPr lang="fr-FR" dirty="0">
                <a:effectLst/>
              </a:rPr>
              <a:t> et le rasage entier ou partiel du crâne, puis la désacralisation.</a:t>
            </a:r>
            <a:endParaRPr lang="fr-FR" dirty="0"/>
          </a:p>
        </p:txBody>
      </p:sp>
    </p:spTree>
    <p:extLst>
      <p:ext uri="{BB962C8B-B14F-4D97-AF65-F5344CB8AC3E}">
        <p14:creationId xmlns:p14="http://schemas.microsoft.com/office/powerpoint/2010/main" val="336801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fin du pèlerinage :</a:t>
            </a:r>
          </a:p>
        </p:txBody>
      </p:sp>
      <p:sp>
        <p:nvSpPr>
          <p:cNvPr id="3" name="Espace réservé du contenu 2"/>
          <p:cNvSpPr>
            <a:spLocks noGrp="1"/>
          </p:cNvSpPr>
          <p:nvPr>
            <p:ph idx="1"/>
          </p:nvPr>
        </p:nvSpPr>
        <p:spPr>
          <a:xfrm>
            <a:off x="1917260" y="1947623"/>
            <a:ext cx="10353762" cy="3695136"/>
          </a:xfrm>
        </p:spPr>
        <p:txBody>
          <a:bodyPr/>
          <a:lstStyle/>
          <a:p>
            <a:pPr marL="0" indent="0">
              <a:buNone/>
            </a:pPr>
            <a:r>
              <a:rPr lang="fr-FR" dirty="0"/>
              <a:t>Pour sortir de l’état de sacralisation, les hommes se rasent le crâne.</a:t>
            </a:r>
          </a:p>
          <a:p>
            <a:pPr marL="0" indent="0">
              <a:buNone/>
            </a:pPr>
            <a:r>
              <a:rPr lang="fr-FR" dirty="0"/>
              <a:t>Le mot « hajj » est alors accolé au nom du pèlerin comme marque honorifique.</a:t>
            </a:r>
          </a:p>
          <a:p>
            <a:endParaRPr lang="fr-FR" dirty="0"/>
          </a:p>
        </p:txBody>
      </p:sp>
      <p:pic>
        <p:nvPicPr>
          <p:cNvPr id="2050" name="Picture 2" descr="Hajj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94339"/>
            <a:ext cx="6681108" cy="336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890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Lexique :</a:t>
            </a:r>
          </a:p>
        </p:txBody>
      </p:sp>
      <p:sp>
        <p:nvSpPr>
          <p:cNvPr id="3" name="Espace réservé du contenu 2"/>
          <p:cNvSpPr>
            <a:spLocks noGrp="1"/>
          </p:cNvSpPr>
          <p:nvPr>
            <p:ph idx="1"/>
          </p:nvPr>
        </p:nvSpPr>
        <p:spPr>
          <a:xfrm>
            <a:off x="1068174" y="1769492"/>
            <a:ext cx="9524615" cy="2719380"/>
          </a:xfrm>
        </p:spPr>
        <p:txBody>
          <a:bodyPr>
            <a:normAutofit fontScale="92500" lnSpcReduction="20000"/>
          </a:bodyPr>
          <a:lstStyle/>
          <a:p>
            <a:pPr marL="0" indent="0">
              <a:buNone/>
            </a:pPr>
            <a:r>
              <a:rPr lang="fr-FR" b="1" u="sng" dirty="0">
                <a:solidFill>
                  <a:schemeClr val="accent5">
                    <a:lumMod val="50000"/>
                  </a:schemeClr>
                </a:solidFill>
              </a:rPr>
              <a:t>La sacralisation </a:t>
            </a:r>
            <a:r>
              <a:rPr lang="fr-FR" dirty="0"/>
              <a:t>: </a:t>
            </a:r>
            <a:r>
              <a:rPr lang="fr-FR" dirty="0">
                <a:effectLst/>
              </a:rPr>
              <a:t>L’intention d’entrer dans le pèlerinage suivie des actes du Hadj</a:t>
            </a:r>
          </a:p>
          <a:p>
            <a:r>
              <a:rPr lang="fr-FR" dirty="0">
                <a:effectLst/>
              </a:rPr>
              <a:t>- le bain rituel</a:t>
            </a:r>
          </a:p>
          <a:p>
            <a:r>
              <a:rPr lang="fr-FR" dirty="0">
                <a:effectLst/>
              </a:rPr>
              <a:t>- se nettoyer</a:t>
            </a:r>
          </a:p>
          <a:p>
            <a:r>
              <a:rPr lang="fr-FR" dirty="0"/>
              <a:t>-Le parfum (que le corps)</a:t>
            </a:r>
          </a:p>
          <a:p>
            <a:r>
              <a:rPr lang="fr-FR" u="sng" dirty="0">
                <a:solidFill>
                  <a:schemeClr val="accent5">
                    <a:lumMod val="50000"/>
                  </a:schemeClr>
                </a:solidFill>
              </a:rPr>
              <a:t>La circumambulation </a:t>
            </a:r>
            <a:r>
              <a:rPr lang="fr-FR" dirty="0"/>
              <a:t>: </a:t>
            </a:r>
            <a:r>
              <a:rPr lang="fr-FR" dirty="0">
                <a:effectLst/>
              </a:rPr>
              <a:t>désigne les sept tours que les musulmans effectuent autour de la Kaaba, lors du pèlerinage (hajj) à La Mecque. Indispensable et les tours se font dans le sens inverse des aiguilles d’une montre.</a:t>
            </a:r>
            <a:endParaRPr lang="fr-FR" dirty="0"/>
          </a:p>
          <a:p>
            <a:endParaRPr lang="fr-FR" dirty="0"/>
          </a:p>
        </p:txBody>
      </p:sp>
      <p:pic>
        <p:nvPicPr>
          <p:cNvPr id="3078" name="Picture 6" descr="Circumambulation — Wikipé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90875" y="4488872"/>
            <a:ext cx="4835482" cy="220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865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Template>
  <TotalTime>73</TotalTime>
  <Words>768</Words>
  <Application>Microsoft Office PowerPoint</Application>
  <PresentationFormat>Grand écran</PresentationFormat>
  <Paragraphs>41</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Bookman Old Style</vt:lpstr>
      <vt:lpstr>Rockwell</vt:lpstr>
      <vt:lpstr>Damask</vt:lpstr>
      <vt:lpstr>Le pèlerinage à la mecque</vt:lpstr>
      <vt:lpstr>Biographie de la Mecque :</vt:lpstr>
      <vt:lpstr>Un voyage vers la mecqUE : le précieux sésame pour partir</vt:lpstr>
      <vt:lpstr>QU’EST-ce que le pèlerinage ?</vt:lpstr>
      <vt:lpstr>5 piliers !</vt:lpstr>
      <vt:lpstr>Les 5 jours de pèlerinage :</vt:lpstr>
      <vt:lpstr>Le petit pèlerinage (la omra)</vt:lpstr>
      <vt:lpstr>La fin du pèlerinage :</vt:lpstr>
      <vt:lpstr>Lexique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pèlerinage à la mecque</dc:title>
  <dc:creator>Compte Microsoft</dc:creator>
  <cp:lastModifiedBy>Serge GABRYS</cp:lastModifiedBy>
  <cp:revision>9</cp:revision>
  <dcterms:created xsi:type="dcterms:W3CDTF">2023-03-08T16:06:27Z</dcterms:created>
  <dcterms:modified xsi:type="dcterms:W3CDTF">2023-03-22T09:50:27Z</dcterms:modified>
</cp:coreProperties>
</file>